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9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0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1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6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29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30.xml" ContentType="application/vnd.openxmlformats-officedocument.presentationml.tag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31.xml" ContentType="application/vnd.openxmlformats-officedocument.presentationml.tag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6" r:id="rId7"/>
    <p:sldId id="271" r:id="rId8"/>
    <p:sldId id="272" r:id="rId9"/>
    <p:sldId id="276" r:id="rId10"/>
    <p:sldId id="273" r:id="rId11"/>
    <p:sldId id="277" r:id="rId12"/>
    <p:sldId id="267" r:id="rId13"/>
    <p:sldId id="263" r:id="rId14"/>
    <p:sldId id="274" r:id="rId15"/>
    <p:sldId id="275" r:id="rId16"/>
    <p:sldId id="282" r:id="rId17"/>
    <p:sldId id="283" r:id="rId18"/>
    <p:sldId id="280" r:id="rId19"/>
    <p:sldId id="281" r:id="rId20"/>
    <p:sldId id="278" r:id="rId21"/>
    <p:sldId id="279" r:id="rId22"/>
    <p:sldId id="268" r:id="rId23"/>
    <p:sldId id="264" r:id="rId24"/>
    <p:sldId id="284" r:id="rId25"/>
    <p:sldId id="286" r:id="rId26"/>
    <p:sldId id="287" r:id="rId27"/>
    <p:sldId id="289" r:id="rId28"/>
    <p:sldId id="290" r:id="rId29"/>
    <p:sldId id="293" r:id="rId30"/>
    <p:sldId id="303" r:id="rId31"/>
    <p:sldId id="304" r:id="rId32"/>
    <p:sldId id="305" r:id="rId33"/>
    <p:sldId id="307" r:id="rId34"/>
    <p:sldId id="288" r:id="rId35"/>
    <p:sldId id="291" r:id="rId36"/>
    <p:sldId id="308" r:id="rId37"/>
    <p:sldId id="312" r:id="rId38"/>
    <p:sldId id="311" r:id="rId39"/>
    <p:sldId id="294" r:id="rId40"/>
    <p:sldId id="309" r:id="rId41"/>
    <p:sldId id="296" r:id="rId42"/>
    <p:sldId id="299" r:id="rId43"/>
    <p:sldId id="298" r:id="rId44"/>
    <p:sldId id="301" r:id="rId45"/>
    <p:sldId id="300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2" r:id="rId55"/>
    <p:sldId id="34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0534" autoAdjust="0"/>
  </p:normalViewPr>
  <p:slideViewPr>
    <p:cSldViewPr snapToGrid="0">
      <p:cViewPr varScale="1">
        <p:scale>
          <a:sx n="78" d="100"/>
          <a:sy n="78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 LATINI" userId="314ebb738e71abb3" providerId="LiveId" clId="{3E4A66FD-0571-4EBA-B8A5-36740471D842}"/>
    <pc:docChg chg="modSld">
      <pc:chgData name="RITA LATINI" userId="314ebb738e71abb3" providerId="LiveId" clId="{3E4A66FD-0571-4EBA-B8A5-36740471D842}" dt="2017-09-23T10:38:51.831" v="6" actId="27918"/>
      <pc:docMkLst>
        <pc:docMk/>
      </pc:docMkLst>
      <pc:sldChg chg="modSp">
        <pc:chgData name="RITA LATINI" userId="314ebb738e71abb3" providerId="LiveId" clId="{3E4A66FD-0571-4EBA-B8A5-36740471D842}" dt="2017-09-23T10:33:00.570" v="1" actId="20577"/>
        <pc:sldMkLst>
          <pc:docMk/>
          <pc:sldMk cId="4063971139" sldId="256"/>
        </pc:sldMkLst>
        <pc:spChg chg="mod">
          <ac:chgData name="RITA LATINI" userId="314ebb738e71abb3" providerId="LiveId" clId="{3E4A66FD-0571-4EBA-B8A5-36740471D842}" dt="2017-09-23T10:33:00.570" v="1" actId="20577"/>
          <ac:spMkLst>
            <pc:docMk/>
            <pc:sldMk cId="4063971139" sldId="256"/>
            <ac:spMk id="2" creationId="{00000000-0000-0000-0000-000000000000}"/>
          </ac:spMkLst>
        </pc:spChg>
      </pc:sldChg>
      <pc:sldChg chg="mod">
        <pc:chgData name="RITA LATINI" userId="314ebb738e71abb3" providerId="LiveId" clId="{3E4A66FD-0571-4EBA-B8A5-36740471D842}" dt="2017-09-23T10:38:51.831" v="6" actId="27918"/>
        <pc:sldMkLst>
          <pc:docMk/>
          <pc:sldMk cId="2904482996" sldId="2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PUNTEGGI GENERALI</a:t>
            </a:r>
          </a:p>
          <a:p>
            <a:pPr>
              <a:defRPr/>
            </a:pPr>
            <a:r>
              <a:rPr lang="it-IT" dirty="0"/>
              <a:t> ITALIANO-PROVA</a:t>
            </a:r>
            <a:r>
              <a:rPr lang="it-IT" baseline="0" dirty="0"/>
              <a:t> PRELIMINARE DI LETTURA-MATEMATICA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1">
                  <c:v>P.P.LETTURA</c:v>
                </c:pt>
                <c:pt idx="2">
                  <c:v>MATEMATICA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52.9</c:v>
                </c:pt>
                <c:pt idx="1">
                  <c:v>99.1</c:v>
                </c:pt>
                <c:pt idx="2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6-4AB7-8863-9ADA06E9C6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LAZIO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1">
                  <c:v>P.P.LETTURA</c:v>
                </c:pt>
                <c:pt idx="2">
                  <c:v>MATEMATICA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42.3</c:v>
                </c:pt>
                <c:pt idx="1">
                  <c:v>80.3</c:v>
                </c:pt>
                <c:pt idx="2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6-4AB7-8863-9ADA06E9C6E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1">
                  <c:v>P.P.LETTURA</c:v>
                </c:pt>
                <c:pt idx="2">
                  <c:v>MATEMATICA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42.7</c:v>
                </c:pt>
                <c:pt idx="1">
                  <c:v>80.400000000000006</c:v>
                </c:pt>
                <c:pt idx="2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6-4AB7-8863-9ADA06E9C6E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1">
                  <c:v>P.P.LETTURA</c:v>
                </c:pt>
                <c:pt idx="2">
                  <c:v>MATEMATICA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41.8</c:v>
                </c:pt>
                <c:pt idx="1">
                  <c:v>80.599999999999994</c:v>
                </c:pt>
                <c:pt idx="2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6-4AB7-8863-9ADA06E9C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673648"/>
        <c:axId val="413679224"/>
      </c:barChart>
      <c:catAx>
        <c:axId val="4136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79224"/>
        <c:crosses val="autoZero"/>
        <c:auto val="1"/>
        <c:lblAlgn val="ctr"/>
        <c:lblOffset val="100"/>
        <c:noMultiLvlLbl val="0"/>
      </c:catAx>
      <c:valAx>
        <c:axId val="41367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65.7</c:v>
                </c:pt>
                <c:pt idx="2">
                  <c:v>63.5</c:v>
                </c:pt>
                <c:pt idx="3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6-4B7B-888F-42A75D9A1E1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52.9</c:v>
                </c:pt>
                <c:pt idx="1">
                  <c:v>51.4</c:v>
                </c:pt>
                <c:pt idx="2">
                  <c:v>53.8</c:v>
                </c:pt>
                <c:pt idx="3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6-4B7B-888F-42A75D9A1E1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F26-4B7B-888F-42A75D9A1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022512"/>
        <c:axId val="423022840"/>
      </c:barChart>
      <c:catAx>
        <c:axId val="4230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022840"/>
        <c:crosses val="autoZero"/>
        <c:auto val="1"/>
        <c:lblAlgn val="ctr"/>
        <c:lblOffset val="100"/>
        <c:noMultiLvlLbl val="0"/>
      </c:catAx>
      <c:valAx>
        <c:axId val="42302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02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PUNTEGGI GENERALI</a:t>
            </a:r>
          </a:p>
          <a:p>
            <a:pPr>
              <a:defRPr/>
            </a:pPr>
            <a:r>
              <a:rPr lang="it-IT" dirty="0"/>
              <a:t> ITALIANO-</a:t>
            </a:r>
            <a:r>
              <a:rPr lang="it-IT" baseline="0" dirty="0"/>
              <a:t>MATEMATICA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2">
                  <c:v>MATEMATICA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62.4</c:v>
                </c:pt>
                <c:pt idx="2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6-4AB7-8863-9ADA06E9C6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LAZIO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2">
                  <c:v>MATEMATICA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55.8</c:v>
                </c:pt>
                <c:pt idx="2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6-4AB7-8863-9ADA06E9C6E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2">
                  <c:v>MATEMATICA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57</c:v>
                </c:pt>
                <c:pt idx="2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6-4AB7-8863-9ADA06E9C6E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ITALIANO</c:v>
                </c:pt>
                <c:pt idx="2">
                  <c:v>MATEMATICA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55.8</c:v>
                </c:pt>
                <c:pt idx="2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6-4AB7-8863-9ADA06E9C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673648"/>
        <c:axId val="413679224"/>
      </c:barChart>
      <c:catAx>
        <c:axId val="4136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79224"/>
        <c:crosses val="autoZero"/>
        <c:auto val="1"/>
        <c:lblAlgn val="ctr"/>
        <c:lblOffset val="100"/>
        <c:noMultiLvlLbl val="0"/>
      </c:catAx>
      <c:valAx>
        <c:axId val="41367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PARTI</a:t>
            </a:r>
            <a:r>
              <a:rPr lang="it-IT" baseline="0" dirty="0"/>
              <a:t> DELLA PROVA DI ITALIANO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68.2</c:v>
                </c:pt>
                <c:pt idx="1">
                  <c:v>50.6</c:v>
                </c:pt>
                <c:pt idx="2">
                  <c:v>64.900000000000006</c:v>
                </c:pt>
                <c:pt idx="3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0-4BAB-872D-6A6F24E9DAB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63.9</c:v>
                </c:pt>
                <c:pt idx="1">
                  <c:v>43.1</c:v>
                </c:pt>
                <c:pt idx="2">
                  <c:v>55.3</c:v>
                </c:pt>
                <c:pt idx="3">
                  <c:v>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0-4BAB-872D-6A6F24E9DAB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220-4BAB-872D-6A6F24E9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53880"/>
        <c:axId val="143654208"/>
      </c:barChart>
      <c:catAx>
        <c:axId val="14365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654208"/>
        <c:crosses val="autoZero"/>
        <c:auto val="1"/>
        <c:lblAlgn val="ctr"/>
        <c:lblOffset val="100"/>
        <c:noMultiLvlLbl val="0"/>
      </c:catAx>
      <c:valAx>
        <c:axId val="1436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65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9048905019685037"/>
          <c:y val="0.93409984411295255"/>
          <c:w val="0.26433439960629929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69.400000000000006</c:v>
                </c:pt>
                <c:pt idx="1">
                  <c:v>51.6</c:v>
                </c:pt>
                <c:pt idx="2">
                  <c:v>66.3</c:v>
                </c:pt>
                <c:pt idx="3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1-412F-9186-6D0D07E842B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64.3</c:v>
                </c:pt>
                <c:pt idx="1">
                  <c:v>44.4</c:v>
                </c:pt>
                <c:pt idx="2">
                  <c:v>56.9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1-412F-9186-6D0D07E842B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381-412F-9186-6D0D07E84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155824"/>
        <c:axId val="586133192"/>
      </c:barChart>
      <c:catAx>
        <c:axId val="5861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6133192"/>
        <c:crosses val="autoZero"/>
        <c:auto val="1"/>
        <c:lblAlgn val="ctr"/>
        <c:lblOffset val="100"/>
        <c:noMultiLvlLbl val="0"/>
      </c:catAx>
      <c:valAx>
        <c:axId val="58613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615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68.7</c:v>
                </c:pt>
                <c:pt idx="1">
                  <c:v>51</c:v>
                </c:pt>
                <c:pt idx="2">
                  <c:v>65.3</c:v>
                </c:pt>
                <c:pt idx="3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1-440D-A890-D76CBC73487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64.2</c:v>
                </c:pt>
                <c:pt idx="1">
                  <c:v>43.5</c:v>
                </c:pt>
                <c:pt idx="2">
                  <c:v>55.9</c:v>
                </c:pt>
                <c:pt idx="3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1-440D-A890-D76CBC73487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RIFLESSIONE SULLA LINGUA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E41-440D-A890-D76CBC734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745992"/>
        <c:axId val="435743696"/>
      </c:barChart>
      <c:catAx>
        <c:axId val="43574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5743696"/>
        <c:crosses val="autoZero"/>
        <c:auto val="1"/>
        <c:lblAlgn val="ctr"/>
        <c:lblOffset val="100"/>
        <c:noMultiLvlLbl val="0"/>
      </c:catAx>
      <c:valAx>
        <c:axId val="43574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574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AMBITI</a:t>
            </a:r>
            <a:r>
              <a:rPr lang="it-IT" baseline="0" dirty="0"/>
              <a:t> MATEMATICA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66.5</c:v>
                </c:pt>
                <c:pt idx="1">
                  <c:v>70.8</c:v>
                </c:pt>
                <c:pt idx="2">
                  <c:v>61.3</c:v>
                </c:pt>
                <c:pt idx="3">
                  <c:v>56.2</c:v>
                </c:pt>
                <c:pt idx="4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A-42AF-81EF-6C44860367C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55</c:v>
                </c:pt>
                <c:pt idx="1">
                  <c:v>62.7</c:v>
                </c:pt>
                <c:pt idx="2">
                  <c:v>52.6</c:v>
                </c:pt>
                <c:pt idx="3">
                  <c:v>45.2</c:v>
                </c:pt>
                <c:pt idx="4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A-42AF-81EF-6C44860367C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DEA-42AF-81EF-6C44860367C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DEA-42AF-81EF-6C448603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79936"/>
        <c:axId val="449179280"/>
      </c:barChart>
      <c:catAx>
        <c:axId val="4491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179280"/>
        <c:crosses val="autoZero"/>
        <c:auto val="1"/>
        <c:lblAlgn val="ctr"/>
        <c:lblOffset val="100"/>
        <c:noMultiLvlLbl val="0"/>
      </c:catAx>
      <c:valAx>
        <c:axId val="44917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17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9229822834648"/>
          <c:y val="0.9294123444013076"/>
          <c:w val="0.26299040354330711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66.599999999999994</c:v>
                </c:pt>
                <c:pt idx="1">
                  <c:v>71.7</c:v>
                </c:pt>
                <c:pt idx="2">
                  <c:v>60.7</c:v>
                </c:pt>
                <c:pt idx="3">
                  <c:v>56.7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5-4DC1-80A5-F79692020A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55.9</c:v>
                </c:pt>
                <c:pt idx="1">
                  <c:v>63.9</c:v>
                </c:pt>
                <c:pt idx="2">
                  <c:v>53.2</c:v>
                </c:pt>
                <c:pt idx="3">
                  <c:v>46.2</c:v>
                </c:pt>
                <c:pt idx="4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5-4DC1-80A5-F79692020AE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28E5-4DC1-80A5-F79692020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74224"/>
        <c:axId val="112774552"/>
      </c:barChart>
      <c:catAx>
        <c:axId val="11277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774552"/>
        <c:crosses val="autoZero"/>
        <c:auto val="1"/>
        <c:lblAlgn val="ctr"/>
        <c:lblOffset val="100"/>
        <c:noMultiLvlLbl val="0"/>
      </c:catAx>
      <c:valAx>
        <c:axId val="11277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77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66.8</c:v>
                </c:pt>
                <c:pt idx="1">
                  <c:v>70.900000000000006</c:v>
                </c:pt>
                <c:pt idx="2">
                  <c:v>61.6</c:v>
                </c:pt>
                <c:pt idx="3">
                  <c:v>56.7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A-4FE8-B97D-2196E6C3538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55.3</c:v>
                </c:pt>
                <c:pt idx="1">
                  <c:v>63.2</c:v>
                </c:pt>
                <c:pt idx="2">
                  <c:v>52.8</c:v>
                </c:pt>
                <c:pt idx="3">
                  <c:v>45.5</c:v>
                </c:pt>
                <c:pt idx="4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A-4FE8-B97D-2196E6C3538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99A-4FE8-B97D-2196E6C35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024952"/>
        <c:axId val="471022984"/>
      </c:barChart>
      <c:catAx>
        <c:axId val="4710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022984"/>
        <c:crosses val="autoZero"/>
        <c:auto val="1"/>
        <c:lblAlgn val="ctr"/>
        <c:lblOffset val="100"/>
        <c:noMultiLvlLbl val="0"/>
      </c:catAx>
      <c:valAx>
        <c:axId val="47102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02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DIMENSIONI</a:t>
            </a:r>
            <a:r>
              <a:rPr lang="it-IT" baseline="0" dirty="0"/>
              <a:t> MATEMATICA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63.5</c:v>
                </c:pt>
                <c:pt idx="2">
                  <c:v>58.8</c:v>
                </c:pt>
                <c:pt idx="3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6-4EA9-92A6-AACAC6EC036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53.9</c:v>
                </c:pt>
                <c:pt idx="1">
                  <c:v>53.8</c:v>
                </c:pt>
                <c:pt idx="2">
                  <c:v>54.9</c:v>
                </c:pt>
                <c:pt idx="3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6-4EA9-92A6-AACAC6EC036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4C6-4EA9-92A6-AACAC6EC0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358304"/>
        <c:axId val="471356336"/>
      </c:barChart>
      <c:catAx>
        <c:axId val="4713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356336"/>
        <c:crosses val="autoZero"/>
        <c:auto val="1"/>
        <c:lblAlgn val="ctr"/>
        <c:lblOffset val="100"/>
        <c:noMultiLvlLbl val="0"/>
      </c:catAx>
      <c:valAx>
        <c:axId val="4713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3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6075553641732283"/>
          <c:y val="0.9387873438245975"/>
          <c:w val="0.25348892716535432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64.400000000000006</c:v>
                </c:pt>
                <c:pt idx="1">
                  <c:v>64.2</c:v>
                </c:pt>
                <c:pt idx="2">
                  <c:v>59.3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C-4BAE-B5D0-67D81E6AED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54.7</c:v>
                </c:pt>
                <c:pt idx="1">
                  <c:v>54.9</c:v>
                </c:pt>
                <c:pt idx="2">
                  <c:v>55.6</c:v>
                </c:pt>
                <c:pt idx="3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C-4BAE-B5D0-67D81E6AED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EC-4BAE-B5D0-67D81E6A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618720"/>
        <c:axId val="478615768"/>
      </c:barChart>
      <c:catAx>
        <c:axId val="4786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15768"/>
        <c:crosses val="autoZero"/>
        <c:auto val="1"/>
        <c:lblAlgn val="ctr"/>
        <c:lblOffset val="100"/>
        <c:noMultiLvlLbl val="0"/>
      </c:catAx>
      <c:valAx>
        <c:axId val="47861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PARTI</a:t>
            </a:r>
            <a:r>
              <a:rPr lang="it-IT" baseline="0" dirty="0"/>
              <a:t> DELLA PROVA DI ITALIANO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TES.NARRATIVO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51.5</c:v>
                </c:pt>
                <c:pt idx="1">
                  <c:v>65.400000000000006</c:v>
                </c:pt>
                <c:pt idx="2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0-4BAB-872D-6A6F24E9DAB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TES.NARRATIVO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42.6</c:v>
                </c:pt>
                <c:pt idx="1">
                  <c:v>34.799999999999997</c:v>
                </c:pt>
                <c:pt idx="2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0-4BAB-872D-6A6F24E9DAB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3"/>
                <c:pt idx="0">
                  <c:v>TES.NARRATIVO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220-4BAB-872D-6A6F24E9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53880"/>
        <c:axId val="143654208"/>
      </c:barChart>
      <c:catAx>
        <c:axId val="14365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654208"/>
        <c:crosses val="autoZero"/>
        <c:auto val="1"/>
        <c:lblAlgn val="ctr"/>
        <c:lblOffset val="100"/>
        <c:noMultiLvlLbl val="0"/>
      </c:catAx>
      <c:valAx>
        <c:axId val="1436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65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7330155019685037"/>
          <c:y val="0.9387873438245975"/>
          <c:w val="0.26433439960629929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64.900000000000006</c:v>
                </c:pt>
                <c:pt idx="1">
                  <c:v>63.8</c:v>
                </c:pt>
                <c:pt idx="2">
                  <c:v>59.2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6-4B7B-888F-42A75D9A1E1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54.2</c:v>
                </c:pt>
                <c:pt idx="1">
                  <c:v>54.2</c:v>
                </c:pt>
                <c:pt idx="2">
                  <c:v>55.3</c:v>
                </c:pt>
                <c:pt idx="3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6-4B7B-888F-42A75D9A1E1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F26-4B7B-888F-42A75D9A1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022512"/>
        <c:axId val="423022840"/>
      </c:barChart>
      <c:catAx>
        <c:axId val="4230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022840"/>
        <c:crosses val="autoZero"/>
        <c:auto val="1"/>
        <c:lblAlgn val="ctr"/>
        <c:lblOffset val="100"/>
        <c:noMultiLvlLbl val="0"/>
      </c:catAx>
      <c:valAx>
        <c:axId val="42302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02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 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53.3</c:v>
                </c:pt>
                <c:pt idx="1">
                  <c:v>66.3</c:v>
                </c:pt>
                <c:pt idx="2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3-445D-BDCF-6A5AE47B6AB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43.7</c:v>
                </c:pt>
                <c:pt idx="1">
                  <c:v>36.700000000000003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3-445D-BDCF-6A5AE47B6AB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7C3-445D-BDCF-6A5AE47B6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659216"/>
        <c:axId val="413661512"/>
      </c:barChart>
      <c:catAx>
        <c:axId val="4136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61512"/>
        <c:crosses val="autoZero"/>
        <c:auto val="1"/>
        <c:lblAlgn val="ctr"/>
        <c:lblOffset val="100"/>
        <c:noMultiLvlLbl val="0"/>
      </c:catAx>
      <c:valAx>
        <c:axId val="41366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365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6863115157480316"/>
          <c:y val="0.95050609310370981"/>
          <c:w val="0.28148757381889766"/>
          <c:h val="3.5431407761355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51.7</c:v>
                </c:pt>
                <c:pt idx="1">
                  <c:v>65.900000000000006</c:v>
                </c:pt>
                <c:pt idx="2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5-4100-AE85-CEB22B85A9A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42.7</c:v>
                </c:pt>
                <c:pt idx="1">
                  <c:v>34.9</c:v>
                </c:pt>
                <c:pt idx="2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5-4100-AE85-CEB22B85A9A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3"/>
                <c:pt idx="0">
                  <c:v>TESTO NARRATIVO</c:v>
                </c:pt>
                <c:pt idx="1">
                  <c:v>ESER.LINGUISTICI</c:v>
                </c:pt>
                <c:pt idx="2">
                  <c:v>PROVA COMPLES.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25-4100-AE85-CEB22B85A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739608"/>
        <c:axId val="422736000"/>
      </c:barChart>
      <c:catAx>
        <c:axId val="4227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736000"/>
        <c:crosses val="autoZero"/>
        <c:auto val="1"/>
        <c:lblAlgn val="ctr"/>
        <c:lblOffset val="100"/>
        <c:noMultiLvlLbl val="0"/>
      </c:catAx>
      <c:valAx>
        <c:axId val="42273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73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330155019685041"/>
          <c:y val="0.9387873438245975"/>
          <c:w val="0.35339689960629922"/>
          <c:h val="4.011890747300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AMBITI</a:t>
            </a:r>
            <a:r>
              <a:rPr lang="it-IT" baseline="0" dirty="0"/>
              <a:t> MATEMATICA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66.5</c:v>
                </c:pt>
                <c:pt idx="1">
                  <c:v>62.7</c:v>
                </c:pt>
                <c:pt idx="2">
                  <c:v>67.8</c:v>
                </c:pt>
                <c:pt idx="3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A-42AF-81EF-6C44860367C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50.4</c:v>
                </c:pt>
                <c:pt idx="1">
                  <c:v>48.4</c:v>
                </c:pt>
                <c:pt idx="2">
                  <c:v>58.6</c:v>
                </c:pt>
                <c:pt idx="3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A-42AF-81EF-6C44860367C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DEA-42AF-81EF-6C44860367C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ADEA-42AF-81EF-6C448603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79936"/>
        <c:axId val="449179280"/>
      </c:barChart>
      <c:catAx>
        <c:axId val="4491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179280"/>
        <c:crosses val="autoZero"/>
        <c:auto val="1"/>
        <c:lblAlgn val="ctr"/>
        <c:lblOffset val="100"/>
        <c:noMultiLvlLbl val="0"/>
      </c:catAx>
      <c:valAx>
        <c:axId val="44917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17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9229822834648"/>
          <c:y val="0.9294123444013076"/>
          <c:w val="0.26299040354330711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66.7</c:v>
                </c:pt>
                <c:pt idx="1">
                  <c:v>64.2</c:v>
                </c:pt>
                <c:pt idx="2">
                  <c:v>68</c:v>
                </c:pt>
                <c:pt idx="3">
                  <c:v>67.099999999999994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5-4DC1-80A5-F79692020A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51.4</c:v>
                </c:pt>
                <c:pt idx="1">
                  <c:v>49.6</c:v>
                </c:pt>
                <c:pt idx="2">
                  <c:v>59.6</c:v>
                </c:pt>
                <c:pt idx="3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5-4DC1-80A5-F79692020AE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8E5-4DC1-80A5-F79692020A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774224"/>
        <c:axId val="112774552"/>
      </c:barChart>
      <c:catAx>
        <c:axId val="11277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774552"/>
        <c:crosses val="autoZero"/>
        <c:auto val="1"/>
        <c:lblAlgn val="ctr"/>
        <c:lblOffset val="100"/>
        <c:noMultiLvlLbl val="0"/>
      </c:catAx>
      <c:valAx>
        <c:axId val="11277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77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63.9</c:v>
                </c:pt>
                <c:pt idx="1">
                  <c:v>80.8</c:v>
                </c:pt>
                <c:pt idx="2">
                  <c:v>72.900000000000006</c:v>
                </c:pt>
                <c:pt idx="3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A-4FE8-B97D-2196E6C3538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44</c:v>
                </c:pt>
                <c:pt idx="1">
                  <c:v>65.8</c:v>
                </c:pt>
                <c:pt idx="2">
                  <c:v>59.8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A-4FE8-B97D-2196E6C3538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99A-4FE8-B97D-2196E6C35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024952"/>
        <c:axId val="471022984"/>
      </c:barChart>
      <c:catAx>
        <c:axId val="4710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022984"/>
        <c:crosses val="autoZero"/>
        <c:auto val="1"/>
        <c:lblAlgn val="ctr"/>
        <c:lblOffset val="100"/>
        <c:noMultiLvlLbl val="0"/>
      </c:catAx>
      <c:valAx>
        <c:axId val="47102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02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DIMENSIONI</a:t>
            </a:r>
            <a:r>
              <a:rPr lang="it-IT" baseline="0" dirty="0"/>
              <a:t> MATEMATICA</a:t>
            </a:r>
            <a:endParaRPr lang="it-IT" dirty="0"/>
          </a:p>
        </c:rich>
      </c:tx>
      <c:layout>
        <c:manualLayout>
          <c:xMode val="edge"/>
          <c:yMode val="edge"/>
          <c:x val="0.30274606299212592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66.8</c:v>
                </c:pt>
                <c:pt idx="1">
                  <c:v>65.400000000000006</c:v>
                </c:pt>
                <c:pt idx="2">
                  <c:v>63.5</c:v>
                </c:pt>
                <c:pt idx="3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6-4EA9-92A6-AACAC6EC036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52.8</c:v>
                </c:pt>
                <c:pt idx="1">
                  <c:v>51.2</c:v>
                </c:pt>
                <c:pt idx="2">
                  <c:v>53.7</c:v>
                </c:pt>
                <c:pt idx="3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6-4EA9-92A6-AACAC6EC036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4C6-4EA9-92A6-AACAC6EC0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358304"/>
        <c:axId val="471356336"/>
      </c:barChart>
      <c:catAx>
        <c:axId val="4713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356336"/>
        <c:crosses val="autoZero"/>
        <c:auto val="1"/>
        <c:lblAlgn val="ctr"/>
        <c:lblOffset val="100"/>
        <c:noMultiLvlLbl val="0"/>
      </c:catAx>
      <c:valAx>
        <c:axId val="4713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13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6075553641732283"/>
          <c:y val="0.9387873438245975"/>
          <c:w val="0.25348892716535432"/>
          <c:h val="4.715015704046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67.5</c:v>
                </c:pt>
                <c:pt idx="1">
                  <c:v>67</c:v>
                </c:pt>
                <c:pt idx="2">
                  <c:v>64.5</c:v>
                </c:pt>
                <c:pt idx="3">
                  <c:v>67.099999999999994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C-4BAE-B5D0-67D81E6AED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53.7</c:v>
                </c:pt>
                <c:pt idx="1">
                  <c:v>52.5</c:v>
                </c:pt>
                <c:pt idx="2">
                  <c:v>54.7</c:v>
                </c:pt>
                <c:pt idx="3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C-4BAE-B5D0-67D81E6AED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EC-4BAE-B5D0-67D81E6A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618720"/>
        <c:axId val="478615768"/>
      </c:barChart>
      <c:catAx>
        <c:axId val="4786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15768"/>
        <c:crosses val="autoZero"/>
        <c:auto val="1"/>
        <c:lblAlgn val="ctr"/>
        <c:lblOffset val="100"/>
        <c:noMultiLvlLbl val="0"/>
      </c:catAx>
      <c:valAx>
        <c:axId val="47861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83BD-2112-47FC-9C55-88BE5ECFCEB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98CA-485D-4AFE-A2AE-6432EE666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02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93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8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4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9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4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4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1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chart" Target="../charts/char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318496"/>
            <a:ext cx="9448800" cy="1825096"/>
          </a:xfrm>
        </p:spPr>
        <p:txBody>
          <a:bodyPr/>
          <a:lstStyle/>
          <a:p>
            <a:r>
              <a:rPr lang="it-IT" dirty="0"/>
              <a:t>INVALSI 2017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RESTITUZIONE DATI RILEVAZIONI NAZIONALI - I. C. CASALOTTI 259</a:t>
            </a:r>
          </a:p>
          <a:p>
            <a:r>
              <a:rPr lang="it-IT" sz="2400" dirty="0"/>
              <a:t>CLASSI 2 E 5 SCUOLA PRIMARIA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9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266146102"/>
              </p:ext>
            </p:extLst>
          </p:nvPr>
        </p:nvGraphicFramePr>
        <p:xfrm>
          <a:off x="2149566" y="112461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79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454404" y="579120"/>
            <a:ext cx="6045926" cy="1295400"/>
          </a:xfrm>
        </p:spPr>
        <p:txBody>
          <a:bodyPr>
            <a:normAutofit/>
          </a:bodyPr>
          <a:lstStyle/>
          <a:p>
            <a:r>
              <a:rPr lang="it-IT" sz="3600" dirty="0"/>
              <a:t>DIMENSIONI 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7584" y="1876824"/>
            <a:ext cx="5079991" cy="823912"/>
          </a:xfrm>
        </p:spPr>
        <p:txBody>
          <a:bodyPr/>
          <a:lstStyle/>
          <a:p>
            <a:r>
              <a:rPr lang="it-IT" dirty="0"/>
              <a:t> SOLO NATIVI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9601712"/>
              </p:ext>
            </p:extLst>
          </p:nvPr>
        </p:nvGraphicFramePr>
        <p:xfrm>
          <a:off x="685800" y="3132138"/>
          <a:ext cx="53117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86500" y="1751099"/>
            <a:ext cx="5105400" cy="865405"/>
          </a:xfrm>
        </p:spPr>
        <p:txBody>
          <a:bodyPr>
            <a:normAutofit/>
          </a:bodyPr>
          <a:lstStyle/>
          <a:p>
            <a:r>
              <a:rPr lang="it-IT" dirty="0"/>
              <a:t> SOLO REGOLARI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0208847"/>
              </p:ext>
            </p:extLst>
          </p:nvPr>
        </p:nvGraphicFramePr>
        <p:xfrm>
          <a:off x="6172200" y="3132138"/>
          <a:ext cx="53340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62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33383" y="2347784"/>
            <a:ext cx="8674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DISTRIBUZIONE DEGLI STUDENTI PER          LIVELLI DI APPRENDIMENTO</a:t>
            </a:r>
          </a:p>
          <a:p>
            <a:pPr algn="ctr"/>
            <a:r>
              <a:rPr lang="it-IT" sz="4000" dirty="0"/>
              <a:t>ITALIANO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5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9820"/>
              </p:ext>
            </p:extLst>
          </p:nvPr>
        </p:nvGraphicFramePr>
        <p:xfrm>
          <a:off x="478970" y="1119054"/>
          <a:ext cx="11295548" cy="4898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600">
                  <a:extLst>
                    <a:ext uri="{9D8B030D-6E8A-4147-A177-3AD203B41FA5}">
                      <a16:colId xmlns:a16="http://schemas.microsoft.com/office/drawing/2014/main" val="3072213546"/>
                    </a:ext>
                  </a:extLst>
                </a:gridCol>
                <a:gridCol w="1932620">
                  <a:extLst>
                    <a:ext uri="{9D8B030D-6E8A-4147-A177-3AD203B41FA5}">
                      <a16:colId xmlns:a16="http://schemas.microsoft.com/office/drawing/2014/main" val="938611716"/>
                    </a:ext>
                  </a:extLst>
                </a:gridCol>
                <a:gridCol w="1871582">
                  <a:extLst>
                    <a:ext uri="{9D8B030D-6E8A-4147-A177-3AD203B41FA5}">
                      <a16:colId xmlns:a16="http://schemas.microsoft.com/office/drawing/2014/main" val="2164416562"/>
                    </a:ext>
                  </a:extLst>
                </a:gridCol>
                <a:gridCol w="1871582">
                  <a:extLst>
                    <a:ext uri="{9D8B030D-6E8A-4147-A177-3AD203B41FA5}">
                      <a16:colId xmlns:a16="http://schemas.microsoft.com/office/drawing/2014/main" val="1497579646"/>
                    </a:ext>
                  </a:extLst>
                </a:gridCol>
                <a:gridCol w="1871582">
                  <a:extLst>
                    <a:ext uri="{9D8B030D-6E8A-4147-A177-3AD203B41FA5}">
                      <a16:colId xmlns:a16="http://schemas.microsoft.com/office/drawing/2014/main" val="2420637755"/>
                    </a:ext>
                  </a:extLst>
                </a:gridCol>
                <a:gridCol w="1871582">
                  <a:extLst>
                    <a:ext uri="{9D8B030D-6E8A-4147-A177-3AD203B41FA5}">
                      <a16:colId xmlns:a16="http://schemas.microsoft.com/office/drawing/2014/main" val="2108203618"/>
                    </a:ext>
                  </a:extLst>
                </a:gridCol>
              </a:tblGrid>
              <a:tr h="4552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Classi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studenti livello 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studenti livello 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studenti livello 3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studenti livello 4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studenti livello 5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604904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412043520201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041161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1329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412043520203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959114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412043520204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99200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412043520205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430882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412043520206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88661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412043520207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422393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412043520208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67585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412043520209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431237"/>
                  </a:ext>
                </a:extLst>
              </a:tr>
              <a:tr h="4552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Istituto/Dettaglio territoriale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Percentuale studenti livello 1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Percentuale studenti livello 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Percentuale studenti livello 3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Percentuale studenti livello 4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Percentuale studenti livello 5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934348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RMIC8GM00D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19,4%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62,8%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186090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Lazio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17,1%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34,2%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939068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Centro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32,2%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18,0%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34,8%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445430"/>
                  </a:ext>
                </a:extLst>
              </a:tr>
              <a:tr h="3067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Italia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8766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33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94022" y="2582561"/>
            <a:ext cx="8773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DISTRIBUZIONE DEGLI STUDENTI PER LIVELLI DI APPRENDIMENTO</a:t>
            </a:r>
          </a:p>
          <a:p>
            <a:pPr algn="ctr"/>
            <a:r>
              <a:rPr lang="it-IT" sz="4000" dirty="0"/>
              <a:t>MATEMATICA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4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57109"/>
              </p:ext>
            </p:extLst>
          </p:nvPr>
        </p:nvGraphicFramePr>
        <p:xfrm>
          <a:off x="483328" y="1136474"/>
          <a:ext cx="11299368" cy="5191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293">
                  <a:extLst>
                    <a:ext uri="{9D8B030D-6E8A-4147-A177-3AD203B41FA5}">
                      <a16:colId xmlns:a16="http://schemas.microsoft.com/office/drawing/2014/main" val="3514070931"/>
                    </a:ext>
                  </a:extLst>
                </a:gridCol>
                <a:gridCol w="1872215">
                  <a:extLst>
                    <a:ext uri="{9D8B030D-6E8A-4147-A177-3AD203B41FA5}">
                      <a16:colId xmlns:a16="http://schemas.microsoft.com/office/drawing/2014/main" val="1738779860"/>
                    </a:ext>
                  </a:extLst>
                </a:gridCol>
                <a:gridCol w="1872215">
                  <a:extLst>
                    <a:ext uri="{9D8B030D-6E8A-4147-A177-3AD203B41FA5}">
                      <a16:colId xmlns:a16="http://schemas.microsoft.com/office/drawing/2014/main" val="2531747061"/>
                    </a:ext>
                  </a:extLst>
                </a:gridCol>
                <a:gridCol w="1872215">
                  <a:extLst>
                    <a:ext uri="{9D8B030D-6E8A-4147-A177-3AD203B41FA5}">
                      <a16:colId xmlns:a16="http://schemas.microsoft.com/office/drawing/2014/main" val="3930850926"/>
                    </a:ext>
                  </a:extLst>
                </a:gridCol>
                <a:gridCol w="1872215">
                  <a:extLst>
                    <a:ext uri="{9D8B030D-6E8A-4147-A177-3AD203B41FA5}">
                      <a16:colId xmlns:a16="http://schemas.microsoft.com/office/drawing/2014/main" val="3311447420"/>
                    </a:ext>
                  </a:extLst>
                </a:gridCol>
                <a:gridCol w="1872215">
                  <a:extLst>
                    <a:ext uri="{9D8B030D-6E8A-4147-A177-3AD203B41FA5}">
                      <a16:colId xmlns:a16="http://schemas.microsoft.com/office/drawing/2014/main" val="402476420"/>
                    </a:ext>
                  </a:extLst>
                </a:gridCol>
              </a:tblGrid>
              <a:tr h="5502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5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591932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412043520201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296784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84488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412043520203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280548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412043520204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815444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412043520205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823204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412043520206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46517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412043520207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08281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412043520208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590512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412043520209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843228"/>
                  </a:ext>
                </a:extLst>
              </a:tr>
              <a:tr h="3915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Istituto/Dettaglio territoriale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3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4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5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523665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RMIC8GM00D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14,4%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9,6%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11,2%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56,4%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668338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Lazio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27,1%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17,8%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10,1%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27,6%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255868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26,6%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17,3%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17,6%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10,2%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28,3%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116764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Italia</a:t>
                      </a:r>
                      <a:endParaRPr lang="it-IT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26,9%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17,3%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16,9%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10,5%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28,4%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5042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23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9057" y="2552003"/>
            <a:ext cx="10235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ANDAMENTO NEGLI ULTIMI ANNI SCOLASTICI</a:t>
            </a:r>
          </a:p>
          <a:p>
            <a:pPr algn="ctr"/>
            <a:r>
              <a:rPr lang="it-IT" sz="3600" dirty="0"/>
              <a:t>ITALIANO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6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25317"/>
              </p:ext>
            </p:extLst>
          </p:nvPr>
        </p:nvGraphicFramePr>
        <p:xfrm>
          <a:off x="205358" y="1230085"/>
          <a:ext cx="11690249" cy="553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448">
                  <a:extLst>
                    <a:ext uri="{9D8B030D-6E8A-4147-A177-3AD203B41FA5}">
                      <a16:colId xmlns:a16="http://schemas.microsoft.com/office/drawing/2014/main" val="3267119736"/>
                    </a:ext>
                  </a:extLst>
                </a:gridCol>
                <a:gridCol w="1171247">
                  <a:extLst>
                    <a:ext uri="{9D8B030D-6E8A-4147-A177-3AD203B41FA5}">
                      <a16:colId xmlns:a16="http://schemas.microsoft.com/office/drawing/2014/main" val="2509034962"/>
                    </a:ext>
                  </a:extLst>
                </a:gridCol>
                <a:gridCol w="1102396">
                  <a:extLst>
                    <a:ext uri="{9D8B030D-6E8A-4147-A177-3AD203B41FA5}">
                      <a16:colId xmlns:a16="http://schemas.microsoft.com/office/drawing/2014/main" val="3210705178"/>
                    </a:ext>
                  </a:extLst>
                </a:gridCol>
                <a:gridCol w="1272669">
                  <a:extLst>
                    <a:ext uri="{9D8B030D-6E8A-4147-A177-3AD203B41FA5}">
                      <a16:colId xmlns:a16="http://schemas.microsoft.com/office/drawing/2014/main" val="3385243605"/>
                    </a:ext>
                  </a:extLst>
                </a:gridCol>
                <a:gridCol w="1655420">
                  <a:extLst>
                    <a:ext uri="{9D8B030D-6E8A-4147-A177-3AD203B41FA5}">
                      <a16:colId xmlns:a16="http://schemas.microsoft.com/office/drawing/2014/main" val="756301356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1345460718"/>
                    </a:ext>
                  </a:extLst>
                </a:gridCol>
                <a:gridCol w="1606731">
                  <a:extLst>
                    <a:ext uri="{9D8B030D-6E8A-4147-A177-3AD203B41FA5}">
                      <a16:colId xmlns:a16="http://schemas.microsoft.com/office/drawing/2014/main" val="2863536300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811319314"/>
                    </a:ext>
                  </a:extLst>
                </a:gridCol>
                <a:gridCol w="933692">
                  <a:extLst>
                    <a:ext uri="{9D8B030D-6E8A-4147-A177-3AD203B41FA5}">
                      <a16:colId xmlns:a16="http://schemas.microsoft.com/office/drawing/2014/main" val="491033102"/>
                    </a:ext>
                  </a:extLst>
                </a:gridCol>
              </a:tblGrid>
              <a:tr h="2695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 scolastico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Classi/Istituto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del punteggio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Esiti degli studenti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nella stessa scala del rapporto nazionale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Lazio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Centro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Italia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percentuale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osservato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percentuale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44363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214,2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416255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2013-14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I..C.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73,8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221,6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75,5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352741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2014-15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53,3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192,2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inferiore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inferiore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inferiore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54,9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603749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2015-16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61,5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210,8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71,2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11,2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5517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200,6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8597" marR="8597" marT="859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4089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607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5886" y="2555732"/>
            <a:ext cx="1010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ANDAMENTO NEGLI ULTIMI ANNI SCOLASTICI</a:t>
            </a:r>
          </a:p>
          <a:p>
            <a:pPr algn="ctr"/>
            <a:r>
              <a:rPr lang="it-IT" sz="3600" dirty="0"/>
              <a:t>MATEMATICA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4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05031"/>
              </p:ext>
            </p:extLst>
          </p:nvPr>
        </p:nvGraphicFramePr>
        <p:xfrm>
          <a:off x="154568" y="1030362"/>
          <a:ext cx="11813058" cy="5473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378">
                  <a:extLst>
                    <a:ext uri="{9D8B030D-6E8A-4147-A177-3AD203B41FA5}">
                      <a16:colId xmlns:a16="http://schemas.microsoft.com/office/drawing/2014/main" val="3944179729"/>
                    </a:ext>
                  </a:extLst>
                </a:gridCol>
                <a:gridCol w="1151906">
                  <a:extLst>
                    <a:ext uri="{9D8B030D-6E8A-4147-A177-3AD203B41FA5}">
                      <a16:colId xmlns:a16="http://schemas.microsoft.com/office/drawing/2014/main" val="2152731257"/>
                    </a:ext>
                  </a:extLst>
                </a:gridCol>
                <a:gridCol w="1140032">
                  <a:extLst>
                    <a:ext uri="{9D8B030D-6E8A-4147-A177-3AD203B41FA5}">
                      <a16:colId xmlns:a16="http://schemas.microsoft.com/office/drawing/2014/main" val="798822448"/>
                    </a:ext>
                  </a:extLst>
                </a:gridCol>
                <a:gridCol w="1270659">
                  <a:extLst>
                    <a:ext uri="{9D8B030D-6E8A-4147-A177-3AD203B41FA5}">
                      <a16:colId xmlns:a16="http://schemas.microsoft.com/office/drawing/2014/main" val="2328710709"/>
                    </a:ext>
                  </a:extLst>
                </a:gridCol>
                <a:gridCol w="1721922">
                  <a:extLst>
                    <a:ext uri="{9D8B030D-6E8A-4147-A177-3AD203B41FA5}">
                      <a16:colId xmlns:a16="http://schemas.microsoft.com/office/drawing/2014/main" val="3438459512"/>
                    </a:ext>
                  </a:extLst>
                </a:gridCol>
                <a:gridCol w="1721922">
                  <a:extLst>
                    <a:ext uri="{9D8B030D-6E8A-4147-A177-3AD203B41FA5}">
                      <a16:colId xmlns:a16="http://schemas.microsoft.com/office/drawing/2014/main" val="275134146"/>
                    </a:ext>
                  </a:extLst>
                </a:gridCol>
                <a:gridCol w="1638795">
                  <a:extLst>
                    <a:ext uri="{9D8B030D-6E8A-4147-A177-3AD203B41FA5}">
                      <a16:colId xmlns:a16="http://schemas.microsoft.com/office/drawing/2014/main" val="2663306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564340776"/>
                    </a:ext>
                  </a:extLst>
                </a:gridCol>
                <a:gridCol w="1098787">
                  <a:extLst>
                    <a:ext uri="{9D8B030D-6E8A-4147-A177-3AD203B41FA5}">
                      <a16:colId xmlns:a16="http://schemas.microsoft.com/office/drawing/2014/main" val="4106269004"/>
                    </a:ext>
                  </a:extLst>
                </a:gridCol>
              </a:tblGrid>
              <a:tr h="20864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 scolastico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Classi/Istituto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del punteggio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Esiti degli studenti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nella stessa scala del rapporto nazionale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Lazio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Centro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Italia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percentuale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osservato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percentuale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331224"/>
                  </a:ext>
                </a:extLst>
              </a:tr>
              <a:tr h="6053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66,5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221,5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631296"/>
                  </a:ext>
                </a:extLst>
              </a:tr>
              <a:tr h="6954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2013-14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66,0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222,8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57365"/>
                  </a:ext>
                </a:extLst>
              </a:tr>
              <a:tr h="6954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2014-15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57,2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204,8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58,5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862933"/>
                  </a:ext>
                </a:extLst>
              </a:tr>
              <a:tr h="6954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2015-16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230,2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71,2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88867"/>
                  </a:ext>
                </a:extLst>
              </a:tr>
              <a:tr h="6954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66,2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214,2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5483" marR="5483" marT="548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67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45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96314" y="2940908"/>
            <a:ext cx="93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CLASSI SECONDE SCUOLA PRIMARIA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3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914" y="2545492"/>
            <a:ext cx="11274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4000" dirty="0"/>
              <a:t>DISTRIBUZIONE DEGLI STUDENTI PER LIVELLI DI APPRENDIMENTO </a:t>
            </a:r>
          </a:p>
          <a:p>
            <a:pPr algn="ctr"/>
            <a:r>
              <a:rPr lang="it-IT" sz="4000" dirty="0"/>
              <a:t> ITALIANO/MATEMATICA - NUMEROSITÀ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8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06682"/>
              </p:ext>
            </p:extLst>
          </p:nvPr>
        </p:nvGraphicFramePr>
        <p:xfrm>
          <a:off x="1473200" y="1294226"/>
          <a:ext cx="9245600" cy="502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518">
                  <a:extLst>
                    <a:ext uri="{9D8B030D-6E8A-4147-A177-3AD203B41FA5}">
                      <a16:colId xmlns:a16="http://schemas.microsoft.com/office/drawing/2014/main" val="1687966190"/>
                    </a:ext>
                  </a:extLst>
                </a:gridCol>
                <a:gridCol w="1850188">
                  <a:extLst>
                    <a:ext uri="{9D8B030D-6E8A-4147-A177-3AD203B41FA5}">
                      <a16:colId xmlns:a16="http://schemas.microsoft.com/office/drawing/2014/main" val="3539211392"/>
                    </a:ext>
                  </a:extLst>
                </a:gridCol>
                <a:gridCol w="1850188">
                  <a:extLst>
                    <a:ext uri="{9D8B030D-6E8A-4147-A177-3AD203B41FA5}">
                      <a16:colId xmlns:a16="http://schemas.microsoft.com/office/drawing/2014/main" val="629704444"/>
                    </a:ext>
                  </a:extLst>
                </a:gridCol>
                <a:gridCol w="1847518">
                  <a:extLst>
                    <a:ext uri="{9D8B030D-6E8A-4147-A177-3AD203B41FA5}">
                      <a16:colId xmlns:a16="http://schemas.microsoft.com/office/drawing/2014/main" val="2401551939"/>
                    </a:ext>
                  </a:extLst>
                </a:gridCol>
                <a:gridCol w="1850188">
                  <a:extLst>
                    <a:ext uri="{9D8B030D-6E8A-4147-A177-3AD203B41FA5}">
                      <a16:colId xmlns:a16="http://schemas.microsoft.com/office/drawing/2014/main" val="3032823760"/>
                    </a:ext>
                  </a:extLst>
                </a:gridCol>
              </a:tblGrid>
              <a:tr h="10044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Istituzione scolastica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Prova di Matematica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30661"/>
                  </a:ext>
                </a:extLst>
              </a:tr>
              <a:tr h="1004434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1-2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4-5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835648"/>
                  </a:ext>
                </a:extLst>
              </a:tr>
              <a:tr h="10044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Prova di Italiano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1-2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464327"/>
                  </a:ext>
                </a:extLst>
              </a:tr>
              <a:tr h="10044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27110"/>
                  </a:ext>
                </a:extLst>
              </a:tr>
              <a:tr h="10044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4-5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1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405" y="2372498"/>
            <a:ext cx="1050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CORRELAZIONE TRA RISULTATI NELLE PROVE INVALSI E VOTO DI CLASSE</a:t>
            </a:r>
          </a:p>
        </p:txBody>
      </p:sp>
    </p:spTree>
    <p:extLst>
      <p:ext uri="{BB962C8B-B14F-4D97-AF65-F5344CB8AC3E}">
        <p14:creationId xmlns:p14="http://schemas.microsoft.com/office/powerpoint/2010/main" val="9094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24681"/>
              </p:ext>
            </p:extLst>
          </p:nvPr>
        </p:nvGraphicFramePr>
        <p:xfrm>
          <a:off x="1191438" y="1300093"/>
          <a:ext cx="10021520" cy="4988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322">
                  <a:extLst>
                    <a:ext uri="{9D8B030D-6E8A-4147-A177-3AD203B41FA5}">
                      <a16:colId xmlns:a16="http://schemas.microsoft.com/office/drawing/2014/main" val="463871956"/>
                    </a:ext>
                  </a:extLst>
                </a:gridCol>
                <a:gridCol w="4011099">
                  <a:extLst>
                    <a:ext uri="{9D8B030D-6E8A-4147-A177-3AD203B41FA5}">
                      <a16:colId xmlns:a16="http://schemas.microsoft.com/office/drawing/2014/main" val="962861442"/>
                    </a:ext>
                  </a:extLst>
                </a:gridCol>
                <a:gridCol w="4011099">
                  <a:extLst>
                    <a:ext uri="{9D8B030D-6E8A-4147-A177-3AD203B41FA5}">
                      <a16:colId xmlns:a16="http://schemas.microsoft.com/office/drawing/2014/main" val="2396508101"/>
                    </a:ext>
                  </a:extLst>
                </a:gridCol>
              </a:tblGrid>
              <a:tr h="15805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Correlazione tra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voto della classe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punteggio di Italiano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alla Prova INVALSI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Correlazione tra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voto della classe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punteggio di Matematica</a:t>
                      </a:r>
                      <a:b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alla Prova INVALSI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12107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412043520201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76308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412043520202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608396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412043520203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093156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412043520204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793380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412043520205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627341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412043520206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271564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412043520207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132621"/>
                  </a:ext>
                </a:extLst>
              </a:tr>
              <a:tr h="3932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412043520208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633609"/>
                  </a:ext>
                </a:extLst>
              </a:tr>
              <a:tr h="5507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412043520209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87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3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2598" y="2956952"/>
            <a:ext cx="8502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CLASSI QUINTE SCUOLA PRIMARIA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6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71094601"/>
              </p:ext>
            </p:extLst>
          </p:nvPr>
        </p:nvGraphicFramePr>
        <p:xfrm>
          <a:off x="2032000" y="719666"/>
          <a:ext cx="820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940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8719" y="2956952"/>
            <a:ext cx="10345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DETTAGLI  PROVA DI ITALIANO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5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694679613"/>
              </p:ext>
            </p:extLst>
          </p:nvPr>
        </p:nvGraphicFramePr>
        <p:xfrm>
          <a:off x="2005874" y="9678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96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479721"/>
            <a:ext cx="8610600" cy="1295400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PARTI DELLA PROVA DI 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2209" y="1580606"/>
            <a:ext cx="5079991" cy="783772"/>
          </a:xfrm>
        </p:spPr>
        <p:txBody>
          <a:bodyPr/>
          <a:lstStyle/>
          <a:p>
            <a:r>
              <a:rPr lang="it-IT" dirty="0"/>
              <a:t>SOLO NATIVI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6903207"/>
              </p:ext>
            </p:extLst>
          </p:nvPr>
        </p:nvGraphicFramePr>
        <p:xfrm>
          <a:off x="685800" y="2481263"/>
          <a:ext cx="5311775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0800" y="1476104"/>
            <a:ext cx="5105400" cy="888274"/>
          </a:xfrm>
        </p:spPr>
        <p:txBody>
          <a:bodyPr/>
          <a:lstStyle/>
          <a:p>
            <a:r>
              <a:rPr lang="it-IT" dirty="0"/>
              <a:t>SOLO REGOLARI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7805228"/>
              </p:ext>
            </p:extLst>
          </p:nvPr>
        </p:nvGraphicFramePr>
        <p:xfrm>
          <a:off x="6172200" y="2481263"/>
          <a:ext cx="5334000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6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6183" y="2508422"/>
            <a:ext cx="10169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DETTAGLI DELLA PROVA DI MATEMATICA</a:t>
            </a:r>
          </a:p>
          <a:p>
            <a:endParaRPr lang="it-IT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8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605860437"/>
              </p:ext>
            </p:extLst>
          </p:nvPr>
        </p:nvGraphicFramePr>
        <p:xfrm>
          <a:off x="2032000" y="719666"/>
          <a:ext cx="820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44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6995475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75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049456" y="541910"/>
            <a:ext cx="5511800" cy="1295400"/>
          </a:xfrm>
        </p:spPr>
        <p:txBody>
          <a:bodyPr>
            <a:normAutofit/>
          </a:bodyPr>
          <a:lstStyle/>
          <a:p>
            <a:r>
              <a:rPr lang="it-IT" sz="3600" dirty="0"/>
              <a:t>AMBITI 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5860" y="1313683"/>
            <a:ext cx="5079991" cy="823912"/>
          </a:xfrm>
        </p:spPr>
        <p:txBody>
          <a:bodyPr/>
          <a:lstStyle/>
          <a:p>
            <a:r>
              <a:rPr lang="it-IT" dirty="0"/>
              <a:t> SOLO NATIVI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4179246"/>
              </p:ext>
            </p:extLst>
          </p:nvPr>
        </p:nvGraphicFramePr>
        <p:xfrm>
          <a:off x="685800" y="2166026"/>
          <a:ext cx="5311775" cy="405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313683"/>
            <a:ext cx="5105400" cy="852343"/>
          </a:xfrm>
        </p:spPr>
        <p:txBody>
          <a:bodyPr/>
          <a:lstStyle/>
          <a:p>
            <a:r>
              <a:rPr lang="it-IT" dirty="0"/>
              <a:t> SOLO REGOLARI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3495485"/>
              </p:ext>
            </p:extLst>
          </p:nvPr>
        </p:nvGraphicFramePr>
        <p:xfrm>
          <a:off x="6172200" y="2166026"/>
          <a:ext cx="5334000" cy="405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79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5017147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85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136174" y="763978"/>
            <a:ext cx="6529251" cy="1295400"/>
          </a:xfrm>
        </p:spPr>
        <p:txBody>
          <a:bodyPr/>
          <a:lstStyle/>
          <a:p>
            <a:r>
              <a:rPr lang="it-IT" dirty="0"/>
              <a:t>DIMENSIONI 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 SOLO NATIVI</a:t>
            </a:r>
            <a:endParaRPr lang="it-IT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8420275"/>
              </p:ext>
            </p:extLst>
          </p:nvPr>
        </p:nvGraphicFramePr>
        <p:xfrm>
          <a:off x="685800" y="3132138"/>
          <a:ext cx="53117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 SOLO REGOLARI</a:t>
            </a:r>
            <a:endParaRPr lang="it-IT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2440205"/>
              </p:ext>
            </p:extLst>
          </p:nvPr>
        </p:nvGraphicFramePr>
        <p:xfrm>
          <a:off x="6172200" y="3132138"/>
          <a:ext cx="53340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34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6021" y="2518007"/>
            <a:ext cx="10189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DISTRIBUZIONE DEGLI STUDENTI PER          LIVELLI DI APPRENDIMENTO</a:t>
            </a:r>
          </a:p>
          <a:p>
            <a:pPr algn="ctr"/>
            <a:r>
              <a:rPr lang="it-IT" sz="4000" dirty="0"/>
              <a:t>ITALIANO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8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93673"/>
              </p:ext>
            </p:extLst>
          </p:nvPr>
        </p:nvGraphicFramePr>
        <p:xfrm>
          <a:off x="838200" y="576748"/>
          <a:ext cx="10820401" cy="5976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131">
                  <a:extLst>
                    <a:ext uri="{9D8B030D-6E8A-4147-A177-3AD203B41FA5}">
                      <a16:colId xmlns:a16="http://schemas.microsoft.com/office/drawing/2014/main" val="1247451259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2012371944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3837995419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1096334699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2415786540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1857732905"/>
                    </a:ext>
                  </a:extLst>
                </a:gridCol>
              </a:tblGrid>
              <a:tr h="6171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1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2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5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0195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412043520501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81595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412043520502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714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57516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412043520504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069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412043520505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93699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412043520506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1405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412043520507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858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412043520508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3871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412043520509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016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412043520510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09671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Istituto/Dettaglio territoriale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1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2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4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5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6468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RMIC8GM00D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16,5%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12,8%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14,4%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18,1%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38,3%</a:t>
                      </a:r>
                      <a:endParaRPr lang="it-IT" sz="16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75497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Lazio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25,8%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16,7%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13,1%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18,5%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26,0%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68534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24,1%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15,9%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13,0%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18,5%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28,5%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30296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Italia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26,6%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15,7%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13,1%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17,7%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26,9%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950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458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6021" y="2518007"/>
            <a:ext cx="10189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DISTRIBUZIONE DEGLI STUDENTI PER          LIVELLI DI APPRENDIMENTO</a:t>
            </a:r>
          </a:p>
          <a:p>
            <a:pPr algn="ctr"/>
            <a:r>
              <a:rPr lang="it-IT" sz="4000" dirty="0"/>
              <a:t>MATEMATICA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9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54317"/>
              </p:ext>
            </p:extLst>
          </p:nvPr>
        </p:nvGraphicFramePr>
        <p:xfrm>
          <a:off x="703053" y="665966"/>
          <a:ext cx="10820401" cy="5988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131">
                  <a:extLst>
                    <a:ext uri="{9D8B030D-6E8A-4147-A177-3AD203B41FA5}">
                      <a16:colId xmlns:a16="http://schemas.microsoft.com/office/drawing/2014/main" val="2147503508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1476099911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2864991887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2578946709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2669876602"/>
                    </a:ext>
                  </a:extLst>
                </a:gridCol>
                <a:gridCol w="1792854">
                  <a:extLst>
                    <a:ext uri="{9D8B030D-6E8A-4147-A177-3AD203B41FA5}">
                      <a16:colId xmlns:a16="http://schemas.microsoft.com/office/drawing/2014/main" val="426574303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1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1080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835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733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1088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8411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8858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59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412043520507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5673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412043520508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479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6880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412043520510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945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Istituto/Dettaglio territoriale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 studenti livello 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 studenti livello 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02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RMIC8GM00D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7,5%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12,4%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15,1%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22,6%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rgbClr val="92D050"/>
                          </a:solidFill>
                          <a:effectLst/>
                        </a:rPr>
                        <a:t>42,5%</a:t>
                      </a:r>
                      <a:endParaRPr lang="it-IT" sz="1400" b="0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440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Lazio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27,7%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15,7%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16,9%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25,5%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8663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Centro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25,2%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16,3%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16,9%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13,6%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28,0%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118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Italia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26,3%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16,5%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17,3%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12,9%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27,0%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6983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82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9634" y="2531069"/>
            <a:ext cx="11234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ANDAMENTO NEGLI ULTIMI ANNI SCOLASTICI</a:t>
            </a:r>
          </a:p>
          <a:p>
            <a:pPr algn="ctr"/>
            <a:r>
              <a:rPr lang="it-IT" sz="4000" dirty="0"/>
              <a:t>ITALIANO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2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10974"/>
              </p:ext>
            </p:extLst>
          </p:nvPr>
        </p:nvGraphicFramePr>
        <p:xfrm>
          <a:off x="347403" y="533807"/>
          <a:ext cx="11584743" cy="579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80">
                  <a:extLst>
                    <a:ext uri="{9D8B030D-6E8A-4147-A177-3AD203B41FA5}">
                      <a16:colId xmlns:a16="http://schemas.microsoft.com/office/drawing/2014/main" val="1554536041"/>
                    </a:ext>
                  </a:extLst>
                </a:gridCol>
                <a:gridCol w="619932">
                  <a:extLst>
                    <a:ext uri="{9D8B030D-6E8A-4147-A177-3AD203B41FA5}">
                      <a16:colId xmlns:a16="http://schemas.microsoft.com/office/drawing/2014/main" val="3428098585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1441760855"/>
                    </a:ext>
                  </a:extLst>
                </a:gridCol>
                <a:gridCol w="1031091">
                  <a:extLst>
                    <a:ext uri="{9D8B030D-6E8A-4147-A177-3AD203B41FA5}">
                      <a16:colId xmlns:a16="http://schemas.microsoft.com/office/drawing/2014/main" val="1212274050"/>
                    </a:ext>
                  </a:extLst>
                </a:gridCol>
                <a:gridCol w="1160651">
                  <a:extLst>
                    <a:ext uri="{9D8B030D-6E8A-4147-A177-3AD203B41FA5}">
                      <a16:colId xmlns:a16="http://schemas.microsoft.com/office/drawing/2014/main" val="461059171"/>
                    </a:ext>
                  </a:extLst>
                </a:gridCol>
                <a:gridCol w="824590">
                  <a:extLst>
                    <a:ext uri="{9D8B030D-6E8A-4147-A177-3AD203B41FA5}">
                      <a16:colId xmlns:a16="http://schemas.microsoft.com/office/drawing/2014/main" val="3459606240"/>
                    </a:ext>
                  </a:extLst>
                </a:gridCol>
                <a:gridCol w="1650671">
                  <a:extLst>
                    <a:ext uri="{9D8B030D-6E8A-4147-A177-3AD203B41FA5}">
                      <a16:colId xmlns:a16="http://schemas.microsoft.com/office/drawing/2014/main" val="58103744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93307352"/>
                    </a:ext>
                  </a:extLst>
                </a:gridCol>
                <a:gridCol w="1602379">
                  <a:extLst>
                    <a:ext uri="{9D8B030D-6E8A-4147-A177-3AD203B41FA5}">
                      <a16:colId xmlns:a16="http://schemas.microsoft.com/office/drawing/2014/main" val="1790732745"/>
                    </a:ext>
                  </a:extLst>
                </a:gridCol>
                <a:gridCol w="731626">
                  <a:extLst>
                    <a:ext uri="{9D8B030D-6E8A-4147-A177-3AD203B41FA5}">
                      <a16:colId xmlns:a16="http://schemas.microsoft.com/office/drawing/2014/main" val="2093956469"/>
                    </a:ext>
                  </a:extLst>
                </a:gridCol>
                <a:gridCol w="571888">
                  <a:extLst>
                    <a:ext uri="{9D8B030D-6E8A-4147-A177-3AD203B41FA5}">
                      <a16:colId xmlns:a16="http://schemas.microsoft.com/office/drawing/2014/main" val="2229698034"/>
                    </a:ext>
                  </a:extLst>
                </a:gridCol>
              </a:tblGrid>
              <a:tr h="23587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 scolastico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Classi/Istituto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del punteggio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Esiti degli studenti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nella stessa scala del rapporto nazionale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Differenza nei risultati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(punteggio percentuale)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rispetto a classi/scuole con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background familiare simile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Background familiare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mediano degli studenti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Lazio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Centro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Italia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percentuale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osservato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percentuale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968321"/>
                  </a:ext>
                </a:extLst>
              </a:tr>
              <a:tr h="6872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75,5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202,4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+1,0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657674"/>
                  </a:ext>
                </a:extLst>
              </a:tr>
              <a:tr h="6872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2013-14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69,3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217,5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+7,0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72,7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612092"/>
                  </a:ext>
                </a:extLst>
              </a:tr>
              <a:tr h="6872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2014-15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58,9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204,1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+0,5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medio-basso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59,7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197305"/>
                  </a:ext>
                </a:extLst>
              </a:tr>
              <a:tr h="6872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2015-16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215,8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+6,9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76,8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365232"/>
                  </a:ext>
                </a:extLst>
              </a:tr>
              <a:tr h="6872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62,4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205,8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+3,1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6780" marR="6780" marT="678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8002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64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44415" y="3393873"/>
            <a:ext cx="95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DETTAGLI  PROVA DI ITALIANO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5886" y="2555732"/>
            <a:ext cx="1010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ANDAMENTO NEGLI ULTIMI ANNI SCOLASTICI</a:t>
            </a:r>
          </a:p>
          <a:p>
            <a:pPr algn="ctr"/>
            <a:r>
              <a:rPr lang="it-IT" sz="3600" dirty="0"/>
              <a:t>MATEMATICA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52339"/>
              </p:ext>
            </p:extLst>
          </p:nvPr>
        </p:nvGraphicFramePr>
        <p:xfrm>
          <a:off x="186200" y="668420"/>
          <a:ext cx="11756572" cy="587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821">
                  <a:extLst>
                    <a:ext uri="{9D8B030D-6E8A-4147-A177-3AD203B41FA5}">
                      <a16:colId xmlns:a16="http://schemas.microsoft.com/office/drawing/2014/main" val="1221418827"/>
                    </a:ext>
                  </a:extLst>
                </a:gridCol>
                <a:gridCol w="599724">
                  <a:extLst>
                    <a:ext uri="{9D8B030D-6E8A-4147-A177-3AD203B41FA5}">
                      <a16:colId xmlns:a16="http://schemas.microsoft.com/office/drawing/2014/main" val="242718757"/>
                    </a:ext>
                  </a:extLst>
                </a:gridCol>
                <a:gridCol w="1084148">
                  <a:extLst>
                    <a:ext uri="{9D8B030D-6E8A-4147-A177-3AD203B41FA5}">
                      <a16:colId xmlns:a16="http://schemas.microsoft.com/office/drawing/2014/main" val="1114990881"/>
                    </a:ext>
                  </a:extLst>
                </a:gridCol>
                <a:gridCol w="1113591">
                  <a:extLst>
                    <a:ext uri="{9D8B030D-6E8A-4147-A177-3AD203B41FA5}">
                      <a16:colId xmlns:a16="http://schemas.microsoft.com/office/drawing/2014/main" val="2065221625"/>
                    </a:ext>
                  </a:extLst>
                </a:gridCol>
                <a:gridCol w="1339472">
                  <a:extLst>
                    <a:ext uri="{9D8B030D-6E8A-4147-A177-3AD203B41FA5}">
                      <a16:colId xmlns:a16="http://schemas.microsoft.com/office/drawing/2014/main" val="3931556310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36909483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997674066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095304270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1405655738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2501499084"/>
                    </a:ext>
                  </a:extLst>
                </a:gridCol>
                <a:gridCol w="563639">
                  <a:extLst>
                    <a:ext uri="{9D8B030D-6E8A-4147-A177-3AD203B41FA5}">
                      <a16:colId xmlns:a16="http://schemas.microsoft.com/office/drawing/2014/main" val="864915339"/>
                    </a:ext>
                  </a:extLst>
                </a:gridCol>
              </a:tblGrid>
              <a:tr h="24245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 scolastico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Classi/Istituto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del punteggio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Esiti degli studenti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 netto del </a:t>
                      </a:r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nella stessa scala del rapporto nazionale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Differenza nei risultati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(punteggio percentuale)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rispetto a classi/scuole con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background familiare simile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Background familiare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mediano degli studenti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Lazio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Centro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Italia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percentuale 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osservato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b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percentuale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42140"/>
                  </a:ext>
                </a:extLst>
              </a:tr>
              <a:tr h="5826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2012-13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179,1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-2,9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inferiore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inferiore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21,7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891366"/>
                  </a:ext>
                </a:extLst>
              </a:tr>
              <a:tr h="5826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2013-14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63,9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201,6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-0,3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73,4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302900"/>
                  </a:ext>
                </a:extLst>
              </a:tr>
              <a:tr h="9873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2014-15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54,6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197,1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-1,6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medio-basso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non significativamente differente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56,0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866702"/>
                  </a:ext>
                </a:extLst>
              </a:tr>
              <a:tr h="5826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2015-16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I.C.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225,9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+11,0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71,6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06876"/>
                  </a:ext>
                </a:extLst>
              </a:tr>
              <a:tr h="5826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216,2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+6,1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medio-alto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significativamente superiore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6487" marR="6487" marT="648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4456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61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914" y="2545492"/>
            <a:ext cx="1157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4000" dirty="0"/>
              <a:t>DISTRIBUZIONE DEGLI STUDENTI PER LIVELLI DI APPRENDIMENTO </a:t>
            </a:r>
          </a:p>
          <a:p>
            <a:pPr algn="ctr"/>
            <a:r>
              <a:rPr lang="it-IT" sz="4000" dirty="0"/>
              <a:t> ITALIANO/MATEMATICA - NUMEROSITÀ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5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18661"/>
              </p:ext>
            </p:extLst>
          </p:nvPr>
        </p:nvGraphicFramePr>
        <p:xfrm>
          <a:off x="1449978" y="1306284"/>
          <a:ext cx="9535885" cy="484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763">
                  <a:extLst>
                    <a:ext uri="{9D8B030D-6E8A-4147-A177-3AD203B41FA5}">
                      <a16:colId xmlns:a16="http://schemas.microsoft.com/office/drawing/2014/main" val="1592966937"/>
                    </a:ext>
                  </a:extLst>
                </a:gridCol>
                <a:gridCol w="1946733">
                  <a:extLst>
                    <a:ext uri="{9D8B030D-6E8A-4147-A177-3AD203B41FA5}">
                      <a16:colId xmlns:a16="http://schemas.microsoft.com/office/drawing/2014/main" val="451431269"/>
                    </a:ext>
                  </a:extLst>
                </a:gridCol>
                <a:gridCol w="1946733">
                  <a:extLst>
                    <a:ext uri="{9D8B030D-6E8A-4147-A177-3AD203B41FA5}">
                      <a16:colId xmlns:a16="http://schemas.microsoft.com/office/drawing/2014/main" val="3046460532"/>
                    </a:ext>
                  </a:extLst>
                </a:gridCol>
                <a:gridCol w="1943923">
                  <a:extLst>
                    <a:ext uri="{9D8B030D-6E8A-4147-A177-3AD203B41FA5}">
                      <a16:colId xmlns:a16="http://schemas.microsoft.com/office/drawing/2014/main" val="438131364"/>
                    </a:ext>
                  </a:extLst>
                </a:gridCol>
                <a:gridCol w="1946733">
                  <a:extLst>
                    <a:ext uri="{9D8B030D-6E8A-4147-A177-3AD203B41FA5}">
                      <a16:colId xmlns:a16="http://schemas.microsoft.com/office/drawing/2014/main" val="1641723811"/>
                    </a:ext>
                  </a:extLst>
                </a:gridCol>
              </a:tblGrid>
              <a:tr h="96946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Istituzione scolastica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Prova di Matematica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03476"/>
                  </a:ext>
                </a:extLst>
              </a:tr>
              <a:tr h="969465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1-2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 studenti livello 4-5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4744"/>
                  </a:ext>
                </a:extLst>
              </a:tr>
              <a:tr h="9694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Prova di Italiano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1-2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458487"/>
                  </a:ext>
                </a:extLst>
              </a:tr>
              <a:tr h="9694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3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80701"/>
                  </a:ext>
                </a:extLst>
              </a:tr>
              <a:tr h="9694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tx1"/>
                          </a:solidFill>
                          <a:effectLst/>
                        </a:rPr>
                        <a:t>Numero studenti livello 4-5</a:t>
                      </a:r>
                      <a:endParaRPr lang="it-IT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04283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91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405" y="2372498"/>
            <a:ext cx="1050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CORRELAZIONE TRA RISULTATI NELLE PROVE INVALSI E VOTO DI CLASSE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83892"/>
              </p:ext>
            </p:extLst>
          </p:nvPr>
        </p:nvGraphicFramePr>
        <p:xfrm>
          <a:off x="815882" y="850382"/>
          <a:ext cx="10809014" cy="5401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430">
                  <a:extLst>
                    <a:ext uri="{9D8B030D-6E8A-4147-A177-3AD203B41FA5}">
                      <a16:colId xmlns:a16="http://schemas.microsoft.com/office/drawing/2014/main" val="4060561356"/>
                    </a:ext>
                  </a:extLst>
                </a:gridCol>
                <a:gridCol w="4326292">
                  <a:extLst>
                    <a:ext uri="{9D8B030D-6E8A-4147-A177-3AD203B41FA5}">
                      <a16:colId xmlns:a16="http://schemas.microsoft.com/office/drawing/2014/main" val="3321052281"/>
                    </a:ext>
                  </a:extLst>
                </a:gridCol>
                <a:gridCol w="4326292">
                  <a:extLst>
                    <a:ext uri="{9D8B030D-6E8A-4147-A177-3AD203B41FA5}">
                      <a16:colId xmlns:a16="http://schemas.microsoft.com/office/drawing/2014/main" val="413228685"/>
                    </a:ext>
                  </a:extLst>
                </a:gridCol>
              </a:tblGrid>
              <a:tr h="15434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Correlazione tra</a:t>
                      </a:r>
                      <a:b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voto della classe</a:t>
                      </a:r>
                      <a:b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 punteggio di Italiano</a:t>
                      </a:r>
                      <a:b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alla Prova INVALSI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Correlazione tra</a:t>
                      </a:r>
                      <a:b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voto della classe</a:t>
                      </a:r>
                      <a:b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e punteggio di Matematica</a:t>
                      </a:r>
                      <a:b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alla Prova INVALSI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52052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412043520501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36501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412043520502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72593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412043520503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0496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412043520504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731149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412043520505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09617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412043520506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4679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412043520507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scarsamente significativa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76728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412043520508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medio-alta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60868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solidFill>
                            <a:schemeClr val="tx1"/>
                          </a:solidFill>
                          <a:effectLst/>
                        </a:rPr>
                        <a:t>412043520509</a:t>
                      </a:r>
                      <a:endParaRPr lang="it-IT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2297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412043520510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medio-bassa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611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86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8416" y="2070059"/>
            <a:ext cx="10907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latin typeface="+mj-lt"/>
              </a:rPr>
              <a:t>                     </a:t>
            </a:r>
            <a:r>
              <a:rPr lang="it-IT" sz="4800" dirty="0">
                <a:latin typeface="+mj-lt"/>
              </a:rPr>
              <a:t>EFFETTO  SCUOLA</a:t>
            </a:r>
          </a:p>
          <a:p>
            <a:r>
              <a:rPr lang="it-IT" sz="4800" dirty="0">
                <a:latin typeface="+mj-lt"/>
              </a:rPr>
              <a:t>                         </a:t>
            </a:r>
          </a:p>
          <a:p>
            <a:r>
              <a:rPr lang="it-IT" sz="4800" dirty="0">
                <a:latin typeface="+mj-lt"/>
              </a:rPr>
              <a:t>                        ITALIANO </a:t>
            </a:r>
          </a:p>
          <a:p>
            <a:endParaRPr lang="it-IT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8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94B227A-F1DE-42A6-A141-DDB70FB6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76" y="360427"/>
            <a:ext cx="11462657" cy="306565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61ED0A-5A88-430B-9195-B4472BEC52E8}"/>
              </a:ext>
            </a:extLst>
          </p:cNvPr>
          <p:cNvSpPr/>
          <p:nvPr/>
        </p:nvSpPr>
        <p:spPr>
          <a:xfrm>
            <a:off x="516188" y="3870922"/>
            <a:ext cx="11508407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positivo: il punteggio osservato dell'istituzione scolastica è maggiore di +28,7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positivo: il punteggio osservato dell'istituzione scolastica è maggiore o uguale a +14,4 e minore di +28,7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pari alla media della regione Lazio: il punteggio osservato dell'istituzione scolastica è maggiore o uguale a -14,4 e minore di +14,4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negativo: il punteggio osservato dell'istituzione scolastica è minore di -14,4 e maggiore o uguale a -28,7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negativo: il punteggio osservato dell'istituzione scolastica è minore di -28,7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B62F1D-99FB-41F5-8613-476F2FF4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0" y="340419"/>
            <a:ext cx="11208623" cy="359228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3A57A17-0E57-4E4D-99F5-6305DC65D7B9}"/>
              </a:ext>
            </a:extLst>
          </p:cNvPr>
          <p:cNvSpPr/>
          <p:nvPr/>
        </p:nvSpPr>
        <p:spPr>
          <a:xfrm>
            <a:off x="640029" y="3796781"/>
            <a:ext cx="11208623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positivo: il punteggio osservato dell'istituzione scolastica è maggiore di +26,0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positivo: il punteggio osservato dell'istituzione scolastica è maggiore o uguale a +13,0 e minore di +26,0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pari alla media della macro-area Centro: il punteggio osservato dell'istituzione scolastica è maggiore o uguale a -13,0 e minore di +13,0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negativo: il punteggio osservato dell'istituzione scolastica è minore di -13,0 e maggiore o uguale a -26,0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negativo: il punteggio osservato dell'istituzione scolastica è minore di -26,0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19E30B-2473-400C-B419-CC18317F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67" y="490500"/>
            <a:ext cx="10840340" cy="347425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0BFF7AA-2252-4C93-A3C1-A338BA1DFEAB}"/>
              </a:ext>
            </a:extLst>
          </p:cNvPr>
          <p:cNvSpPr/>
          <p:nvPr/>
        </p:nvSpPr>
        <p:spPr>
          <a:xfrm>
            <a:off x="726467" y="3648500"/>
            <a:ext cx="10840339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positivo: il punteggio osservato dell'istituzione scolastica è maggiore di +25,8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positivo: il punteggio osservato dell'istituzione scolastica è maggiore o uguale a +12,9 e minore di +25,8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pari alla media nazionale: il punteggio osservato dell'istituzione scolastica è maggiore o uguale a -12,9 e minore di +12,9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leggermente negativo: il punteggio osservato dell'istituzione scolastica è minore di -12,9 e maggiore o uguale a -25,8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Effetto scuola negativo: il punteggio osservato dell'istituzione scolastica è minore di -25,8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634167103"/>
              </p:ext>
            </p:extLst>
          </p:nvPr>
        </p:nvGraphicFramePr>
        <p:xfrm>
          <a:off x="1966685" y="112461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00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32EDAA3-8F95-430F-9616-66DD343BA0BD}"/>
              </a:ext>
            </a:extLst>
          </p:cNvPr>
          <p:cNvSpPr/>
          <p:nvPr/>
        </p:nvSpPr>
        <p:spPr>
          <a:xfrm>
            <a:off x="1153886" y="1894114"/>
            <a:ext cx="9492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/>
              <a:t>              EFFETTO  SCUOLA</a:t>
            </a:r>
          </a:p>
          <a:p>
            <a:r>
              <a:rPr lang="it-IT" sz="4800" dirty="0"/>
              <a:t>                         </a:t>
            </a:r>
          </a:p>
          <a:p>
            <a:r>
              <a:rPr lang="it-IT" sz="4800" dirty="0"/>
              <a:t>                 MATEMATICA</a:t>
            </a:r>
          </a:p>
        </p:txBody>
      </p:sp>
    </p:spTree>
    <p:extLst>
      <p:ext uri="{BB962C8B-B14F-4D97-AF65-F5344CB8AC3E}">
        <p14:creationId xmlns:p14="http://schemas.microsoft.com/office/powerpoint/2010/main" val="21283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D439F14-A173-4855-B50F-CA40DB5A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8" y="1110343"/>
            <a:ext cx="11569604" cy="31241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683FA9E-FA65-4372-95AC-690686C01C8F}"/>
              </a:ext>
            </a:extLst>
          </p:cNvPr>
          <p:cNvSpPr/>
          <p:nvPr/>
        </p:nvSpPr>
        <p:spPr>
          <a:xfrm>
            <a:off x="501808" y="4234542"/>
            <a:ext cx="11569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positivo: il punteggio osservato dell'istituzione scolastica è maggiore di +28,7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positivo: il punteggio osservato dell'istituzione scolastica è maggiore o uguale a +14,4 e minore di +28,7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pari alla media della regione Lazio: il punteggio osservato dell'istituzione scolastica è maggiore o uguale a -14,4 e minore di +14,4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negativo: il punteggio osservato dell'istituzione scolastica è minore di -14,4 e maggiore o uguale a -28,7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negativo: il punteggio osservato dell'istituzione scolastica è minore di -28,7</a:t>
            </a:r>
            <a:endParaRPr lang="it-IT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9BDAD9-DD2B-42C1-ADA8-5A3636F3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98" y="783772"/>
            <a:ext cx="11072760" cy="354874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7868092-F9A5-407C-B9A9-0B3982535586}"/>
              </a:ext>
            </a:extLst>
          </p:cNvPr>
          <p:cNvSpPr/>
          <p:nvPr/>
        </p:nvSpPr>
        <p:spPr>
          <a:xfrm>
            <a:off x="606198" y="4332515"/>
            <a:ext cx="11072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positivo: il punteggio osservato dell'istituzione scolastica è maggiore di +26,0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positivo: il punteggio osservato dell'istituzione scolastica è maggiore o uguale a +13,0 e minore di +26,0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pari alla media della </a:t>
            </a:r>
            <a:r>
              <a:rPr lang="it-IT" dirty="0" err="1">
                <a:latin typeface="Arial" panose="020B0604020202020204" pitchFamily="34" charset="0"/>
              </a:rPr>
              <a:t>macroarea</a:t>
            </a:r>
            <a:r>
              <a:rPr lang="it-IT" dirty="0">
                <a:latin typeface="Arial" panose="020B0604020202020204" pitchFamily="34" charset="0"/>
              </a:rPr>
              <a:t> Centro: il punteggio osservato dell'istituzione scolastica è maggiore o uguale a -13,0 e minore di +13,0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negativo: il punteggio osservato dell'istituzione scolastica è minore di -13,0 e maggiore o uguale a -26,0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negativo: il punteggio osservato dell'istituzione scolastica è minore di -26,0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3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0FFAF6-706C-4DC8-97E3-450DDE6A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1" y="555170"/>
            <a:ext cx="11582244" cy="371202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F3200F0-88E4-40A4-9410-A4D11C3FF20F}"/>
              </a:ext>
            </a:extLst>
          </p:cNvPr>
          <p:cNvSpPr/>
          <p:nvPr/>
        </p:nvSpPr>
        <p:spPr>
          <a:xfrm>
            <a:off x="375451" y="4125686"/>
            <a:ext cx="115822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br>
              <a:rPr lang="it-IT" dirty="0">
                <a:solidFill>
                  <a:srgbClr val="3B576D"/>
                </a:solidFill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Effetto scuola positivo: il punteggio osservato dell'istituzione scolastica è maggiore di +25,8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positivo: il punteggio osservato dell'istituzione scolastica è maggiore o uguale a +12,9 e minore di +25,8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pari alla media nazionale: il punteggio osservato dell'istituzione scolastica è maggiore o uguale a -12,9 e minore di +12,9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leggermente negativo: il punteggio osservato dell'istituzione scolastica è minore di -12,9 e maggiore o uguale a -25,8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Effetto scuola negativo: il punteggio osservato dell'istituzione scolastica è minore di -25,8</a:t>
            </a:r>
            <a:endParaRPr lang="it-IT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C9EA375-7C3B-45E4-8C98-DA651DA83BFA}"/>
              </a:ext>
            </a:extLst>
          </p:cNvPr>
          <p:cNvSpPr/>
          <p:nvPr/>
        </p:nvSpPr>
        <p:spPr>
          <a:xfrm>
            <a:off x="2035628" y="2209800"/>
            <a:ext cx="8229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ea typeface="Times New Roman" panose="02020603050405020304" pitchFamily="18" charset="0"/>
              </a:rPr>
              <a:t>PUNTEGGIO CONSEGUITO NELLE PROVE</a:t>
            </a:r>
          </a:p>
          <a:p>
            <a:endParaRPr lang="it-IT" sz="3200" dirty="0">
              <a:ea typeface="Times New Roman" panose="02020603050405020304" pitchFamily="18" charset="0"/>
            </a:endParaRPr>
          </a:p>
          <a:p>
            <a:r>
              <a:rPr lang="it-IT" sz="3200" dirty="0">
                <a:ea typeface="Times New Roman" panose="02020603050405020304" pitchFamily="18" charset="0"/>
              </a:rPr>
              <a:t> DI V PRIMARIA DEL 2017 DALLE CLASSI II</a:t>
            </a:r>
          </a:p>
          <a:p>
            <a:endParaRPr lang="it-IT" sz="3200" dirty="0">
              <a:ea typeface="Times New Roman" panose="02020603050405020304" pitchFamily="18" charset="0"/>
            </a:endParaRPr>
          </a:p>
          <a:p>
            <a:r>
              <a:rPr lang="it-IT" sz="3200" dirty="0">
                <a:ea typeface="Times New Roman" panose="02020603050405020304" pitchFamily="18" charset="0"/>
              </a:rPr>
              <a:t> COSÌ COME ERANO FORMATE NEL 2014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373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8D4887E-BC94-4AA3-AC32-C3B6A083B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80737"/>
              </p:ext>
            </p:extLst>
          </p:nvPr>
        </p:nvGraphicFramePr>
        <p:xfrm>
          <a:off x="1025071" y="1193912"/>
          <a:ext cx="10337800" cy="515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180302938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0447215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6685309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86746796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61036974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82188167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60519781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99285553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197410893"/>
                    </a:ext>
                  </a:extLst>
                </a:gridCol>
              </a:tblGrid>
              <a:tr h="13115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Istituzione scolastica nel suo complesso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775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 / Istituto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(2014)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Plesso (2014)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Sezione (2014)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Punteggio percentuale di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Italiano corretto dal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nella prova del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Abilità degli studenti in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Italiano corrette dal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cheating</a:t>
                      </a: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nella prova del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 copertura</a:t>
                      </a:r>
                      <a:b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 Italiano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Punteggio percentuale di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Matematica corretto dal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 cheating nella prova del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Abilità degli studenti in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Matematica corrette dal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 cheating nella prova del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Percentuale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di copertura di</a:t>
                      </a:r>
                      <a:b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Matematica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75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412043520201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RMEE8GM01G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61,4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210,4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72,7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90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412043520202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RMEE8GM01G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65,8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78,3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54,5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82,6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97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412043520203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RMEE8GM01G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195,9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73,9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59,5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206,0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73,9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0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412043520204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RMEE8GM01G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40,1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126,8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90,9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69,8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223,3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78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412043520205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RMEE8GM01G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210,3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88,0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8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412043520206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RMEE8GM02L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218,9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70,1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23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RMEE8GM02L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71,7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228,1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69,2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254,4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69,2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50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412043520208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RMEE8GM02L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63,7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212,9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91,7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208,7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91,7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92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412043520209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RMEE8GM02L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66,4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214,9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218,7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5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412043520210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RMEE8GM02L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67,4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223,7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70,1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221,3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80,0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10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RMIC8GM00D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62,2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206,1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79,8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63,5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215,6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79,4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9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589314" y="849086"/>
            <a:ext cx="8610600" cy="90133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PARTI DELLA PROVA DI 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9" y="1528354"/>
            <a:ext cx="5079991" cy="770710"/>
          </a:xfrm>
        </p:spPr>
        <p:txBody>
          <a:bodyPr>
            <a:normAutofit/>
          </a:bodyPr>
          <a:lstStyle/>
          <a:p>
            <a:r>
              <a:rPr lang="it-IT" dirty="0"/>
              <a:t> SOLO NATIVI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040927"/>
              </p:ext>
            </p:extLst>
          </p:nvPr>
        </p:nvGraphicFramePr>
        <p:xfrm>
          <a:off x="685800" y="2299064"/>
          <a:ext cx="5311775" cy="391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0800" y="1632858"/>
            <a:ext cx="5105400" cy="666206"/>
          </a:xfrm>
        </p:spPr>
        <p:txBody>
          <a:bodyPr>
            <a:normAutofit/>
          </a:bodyPr>
          <a:lstStyle/>
          <a:p>
            <a:r>
              <a:rPr lang="it-IT" dirty="0"/>
              <a:t> SOLO REGOLARI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16309339"/>
              </p:ext>
            </p:extLst>
          </p:nvPr>
        </p:nvGraphicFramePr>
        <p:xfrm>
          <a:off x="6172200" y="2299064"/>
          <a:ext cx="5334000" cy="391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3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  <p:bldGraphic spid="8" grpId="0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6183" y="2508422"/>
            <a:ext cx="10169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DETTAGLI DELLA PROVA DI MATEMATICA</a:t>
            </a:r>
          </a:p>
          <a:p>
            <a:endParaRPr lang="it-IT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8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463285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4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441700" y="566057"/>
            <a:ext cx="5105400" cy="1295400"/>
          </a:xfrm>
        </p:spPr>
        <p:txBody>
          <a:bodyPr>
            <a:normAutofit/>
          </a:bodyPr>
          <a:lstStyle/>
          <a:p>
            <a:r>
              <a:rPr lang="it-IT" sz="3600" dirty="0"/>
              <a:t>AMBITI 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SOLO NATIVI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53799"/>
              </p:ext>
            </p:extLst>
          </p:nvPr>
        </p:nvGraphicFramePr>
        <p:xfrm>
          <a:off x="685800" y="3132138"/>
          <a:ext cx="531177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SOLO REGOLARI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0705483"/>
              </p:ext>
            </p:extLst>
          </p:nvPr>
        </p:nvGraphicFramePr>
        <p:xfrm>
          <a:off x="6172200" y="3132138"/>
          <a:ext cx="53340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53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0.6|1.9|1.4|1.6|1.8|1.1|1.7|2.2|1.7|1.7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.7|1.7|1|1.6|1.7|0.5|1.7|1.7|0.5|1.6|2.8|0.3|1.9|1.7|1.8|0.7|1.8|1.7|1.1|1.8|1.7|0.7|1.5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4|1.6|1.6|2.1|0.8|1.3|0.8|1|0.2|1.9|1.3|2.7|1|1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6|1.9|0.7|1.6|1.9|0.7|1.8|1.8|0.6|1.6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6|1.6|0.6|1.6|1.5|0.9|1.7|0.5|1.1|1.6|2.1|0.6|1.8|1.5|1.9|0.8|1.5|1.7|1|1.4|1.5|0.6|1.4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5|1.8|0.9|1.1|1.3|1.6|1.2|1.1|1.3|1.8|0.8|0.9|1.3|1.8|0.7|0.7|1.3|2.6|0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4|1.5|0.8|1.4|1.6|0.6|1.6|1.7|0.7|1.8|1.5|0.7|1.6|2.1|0.8|2.4|1.5|1.5|0.6|1.6|1.8|0.7|1.5|1.9|0.9|1.7|1.9|0.8|1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2.1|2.4|2.4|2.4|2.2|2.1|2|2.3|2|2|2|2.5|1.4|1.3|0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6|1.8|0.6|1.6|2.1|0.7|1.7|1.8|0.7|1.6|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6|2|0.8|1.7|1.8|0.6|1.7|1.6|0.8|1.4|2|0.8|2|2|1.6|0.7|1.7|2|0.7|1.6|1.9|0.7|1.6|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1.7|1.9|1|2.2|2|0.8|1.6|2.1|0.6|1.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1.5|1.8|0.8|1.5|1.5|0.6|1.5|1.9|0.4|1.4|0.9|0.2|1.6|1.5|1.3|0.6|1.5|1.3|0.5|1.3|2.2|0.4|1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5|1.6|0.8|1.3|0.6|1.8|1.1|1.8|1.4|1.6|0.8|1|1.3|2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4|1.6|0.9|1.5|1.5|0.8|1.9|1.5|0.7|1.6|1.9|0.3|1.7|1.5|1.3|0.8|1.2|1.3|0.7|1.2|1.4|0.7|1.4|1.8"/>
</p:tagLst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1382</TotalTime>
  <Words>2050</Words>
  <Application>Microsoft Office PowerPoint</Application>
  <PresentationFormat>Widescreen</PresentationFormat>
  <Paragraphs>920</Paragraphs>
  <Slides>55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Times New Roman</vt:lpstr>
      <vt:lpstr>Wingdings</vt:lpstr>
      <vt:lpstr>Scia di vapore</vt:lpstr>
      <vt:lpstr>INVALSI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 DELLA PROVA DI ITALIANO</vt:lpstr>
      <vt:lpstr>Presentazione standard di PowerPoint</vt:lpstr>
      <vt:lpstr>Presentazione standard di PowerPoint</vt:lpstr>
      <vt:lpstr>AMBITI MATEMATICA</vt:lpstr>
      <vt:lpstr>Presentazione standard di PowerPoint</vt:lpstr>
      <vt:lpstr>DIMENSIONI MATEMATICA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 DELLA PROVA DI ITALIANO</vt:lpstr>
      <vt:lpstr>Presentazione standard di PowerPoint</vt:lpstr>
      <vt:lpstr>Presentazione standard di PowerPoint</vt:lpstr>
      <vt:lpstr>AMBITI MATEMATICA</vt:lpstr>
      <vt:lpstr>Presentazione standard di PowerPoint</vt:lpstr>
      <vt:lpstr>DIMENSIONI MATEMATICA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 2016</dc:title>
  <dc:creator>RITA LATINI</dc:creator>
  <cp:lastModifiedBy>RITA LATINI</cp:lastModifiedBy>
  <cp:revision>117</cp:revision>
  <dcterms:created xsi:type="dcterms:W3CDTF">2016-09-25T08:25:46Z</dcterms:created>
  <dcterms:modified xsi:type="dcterms:W3CDTF">2017-10-02T13:21:55Z</dcterms:modified>
</cp:coreProperties>
</file>